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77" r:id="rId3"/>
    <p:sldId id="275" r:id="rId4"/>
    <p:sldId id="271" r:id="rId5"/>
    <p:sldId id="274" r:id="rId6"/>
    <p:sldId id="270" r:id="rId7"/>
    <p:sldId id="273" r:id="rId8"/>
    <p:sldId id="258" r:id="rId9"/>
    <p:sldId id="257" r:id="rId10"/>
    <p:sldId id="268" r:id="rId11"/>
    <p:sldId id="263" r:id="rId12"/>
    <p:sldId id="260" r:id="rId13"/>
    <p:sldId id="261" r:id="rId14"/>
    <p:sldId id="276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>
        <p:scale>
          <a:sx n="66" d="100"/>
          <a:sy n="66" d="100"/>
        </p:scale>
        <p:origin x="-1296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4F4FD-4BDC-425E-A5F1-3FAE359A2A78}" type="datetimeFigureOut">
              <a:rPr lang="en-GB" smtClean="0"/>
              <a:pPr/>
              <a:t>26/06/2014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11028-70FC-466A-94F1-488C9BABB09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485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1028-70FC-466A-94F1-488C9BABB09C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1D66-CF1F-4CF8-87FD-553A137492DF}" type="datetimeFigureOut">
              <a:rPr lang="en-GB" smtClean="0"/>
              <a:pPr/>
              <a:t>26/06/2014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0E5F-85A7-4943-971A-B46052E22A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1D66-CF1F-4CF8-87FD-553A137492DF}" type="datetimeFigureOut">
              <a:rPr lang="en-GB" smtClean="0"/>
              <a:pPr/>
              <a:t>26/06/2014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0E5F-85A7-4943-971A-B46052E22A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1D66-CF1F-4CF8-87FD-553A137492DF}" type="datetimeFigureOut">
              <a:rPr lang="en-GB" smtClean="0"/>
              <a:pPr/>
              <a:t>26/06/2014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0E5F-85A7-4943-971A-B46052E22A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1D66-CF1F-4CF8-87FD-553A137492DF}" type="datetimeFigureOut">
              <a:rPr lang="en-GB" smtClean="0"/>
              <a:pPr/>
              <a:t>26/06/2014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0E5F-85A7-4943-971A-B46052E22A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1D66-CF1F-4CF8-87FD-553A137492DF}" type="datetimeFigureOut">
              <a:rPr lang="en-GB" smtClean="0"/>
              <a:pPr/>
              <a:t>26/06/2014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0E5F-85A7-4943-971A-B46052E22A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1D66-CF1F-4CF8-87FD-553A137492DF}" type="datetimeFigureOut">
              <a:rPr lang="en-GB" smtClean="0"/>
              <a:pPr/>
              <a:t>26/06/2014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0E5F-85A7-4943-971A-B46052E22A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1D66-CF1F-4CF8-87FD-553A137492DF}" type="datetimeFigureOut">
              <a:rPr lang="en-GB" smtClean="0"/>
              <a:pPr/>
              <a:t>26/06/2014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0E5F-85A7-4943-971A-B46052E22A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1D66-CF1F-4CF8-87FD-553A137492DF}" type="datetimeFigureOut">
              <a:rPr lang="en-GB" smtClean="0"/>
              <a:pPr/>
              <a:t>26/06/2014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0E5F-85A7-4943-971A-B46052E22A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1D66-CF1F-4CF8-87FD-553A137492DF}" type="datetimeFigureOut">
              <a:rPr lang="en-GB" smtClean="0"/>
              <a:pPr/>
              <a:t>26/06/2014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0E5F-85A7-4943-971A-B46052E22A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1D66-CF1F-4CF8-87FD-553A137492DF}" type="datetimeFigureOut">
              <a:rPr lang="en-GB" smtClean="0"/>
              <a:pPr/>
              <a:t>26/06/2014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0E5F-85A7-4943-971A-B46052E22A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1D66-CF1F-4CF8-87FD-553A137492DF}" type="datetimeFigureOut">
              <a:rPr lang="en-GB" smtClean="0"/>
              <a:pPr/>
              <a:t>26/06/2014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0E5F-85A7-4943-971A-B46052E22AE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61D66-CF1F-4CF8-87FD-553A137492DF}" type="datetimeFigureOut">
              <a:rPr lang="en-GB" smtClean="0"/>
              <a:pPr/>
              <a:t>26/06/2014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20E5F-85A7-4943-971A-B46052E22AE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fc08.deviantart.net/fs5/i/2004/333/4/3/SPLIT_PERSONality_V2_by_lj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005064"/>
            <a:ext cx="7772400" cy="1470025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DilleniaUPC" pitchFamily="18" charset="-34"/>
                <a:cs typeface="DilleniaUPC" pitchFamily="18" charset="-34"/>
              </a:rPr>
              <a:t>Gender Identity Disorder</a:t>
            </a:r>
            <a:endParaRPr lang="en-GB" b="1" dirty="0">
              <a:solidFill>
                <a:schemeClr val="bg1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lga.org/ilga/static/uploads/images/2012/6/11/11185616.jpg"/>
          <p:cNvPicPr>
            <a:picLocks noChangeAspect="1" noChangeArrowheads="1"/>
          </p:cNvPicPr>
          <p:nvPr/>
        </p:nvPicPr>
        <p:blipFill>
          <a:blip r:embed="rId2" cstate="print">
            <a:lum bright="-69000" contrast="-7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solidFill>
                  <a:schemeClr val="bg1"/>
                </a:solidFill>
                <a:latin typeface="DilleniaUPC" pitchFamily="18" charset="-34"/>
                <a:cs typeface="DilleniaUPC" pitchFamily="18" charset="-34"/>
              </a:rPr>
              <a:t>So why-Biological? 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sz="5200" u="sng" dirty="0" smtClean="0">
                <a:solidFill>
                  <a:schemeClr val="bg1"/>
                </a:solidFill>
                <a:latin typeface="DilleniaUPC" pitchFamily="18" charset="-34"/>
                <a:cs typeface="DilleniaUPC" pitchFamily="18" charset="-34"/>
              </a:rPr>
              <a:t>Biological</a:t>
            </a:r>
          </a:p>
          <a:p>
            <a:pPr>
              <a:buNone/>
            </a:pPr>
            <a:endParaRPr lang="en-GB" sz="4800" dirty="0" smtClean="0">
              <a:solidFill>
                <a:schemeClr val="bg1"/>
              </a:solidFill>
              <a:latin typeface="DilleniaUPC" pitchFamily="18" charset="-34"/>
              <a:cs typeface="DilleniaUPC" pitchFamily="18" charset="-34"/>
            </a:endParaRPr>
          </a:p>
          <a:p>
            <a:pPr>
              <a:buNone/>
            </a:pPr>
            <a:r>
              <a:rPr lang="en-GB" sz="4800" dirty="0" smtClean="0">
                <a:solidFill>
                  <a:schemeClr val="bg1"/>
                </a:solidFill>
                <a:latin typeface="DilleniaUPC" pitchFamily="18" charset="-34"/>
                <a:cs typeface="DilleniaUPC" pitchFamily="18" charset="-34"/>
              </a:rPr>
              <a:t>                                    Number of neurones</a:t>
            </a:r>
          </a:p>
          <a:p>
            <a:pPr>
              <a:buNone/>
            </a:pPr>
            <a:r>
              <a:rPr lang="en-GB" sz="4800" dirty="0" smtClean="0">
                <a:solidFill>
                  <a:schemeClr val="bg1"/>
                </a:solidFill>
                <a:latin typeface="DilleniaUPC" pitchFamily="18" charset="-34"/>
                <a:cs typeface="DilleniaUPC" pitchFamily="18" charset="-34"/>
              </a:rPr>
              <a:t>                                      in the nucleus of </a:t>
            </a:r>
          </a:p>
          <a:p>
            <a:pPr>
              <a:buNone/>
            </a:pPr>
            <a:r>
              <a:rPr lang="en-GB" sz="4800" dirty="0" smtClean="0">
                <a:solidFill>
                  <a:schemeClr val="bg1"/>
                </a:solidFill>
                <a:latin typeface="DilleniaUPC" pitchFamily="18" charset="-34"/>
                <a:cs typeface="DilleniaUPC" pitchFamily="18" charset="-34"/>
              </a:rPr>
              <a:t>                                     the anterior (front) </a:t>
            </a:r>
          </a:p>
          <a:p>
            <a:pPr>
              <a:buNone/>
            </a:pPr>
            <a:r>
              <a:rPr lang="en-GB" sz="4800" dirty="0" smtClean="0">
                <a:solidFill>
                  <a:schemeClr val="bg1"/>
                </a:solidFill>
                <a:latin typeface="DilleniaUPC" pitchFamily="18" charset="-34"/>
                <a:cs typeface="DilleniaUPC" pitchFamily="18" charset="-34"/>
              </a:rPr>
              <a:t>                                       hypothalamus</a:t>
            </a:r>
            <a:endParaRPr lang="en-GB" sz="48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 l="23652" t="27498" r="48211" b="21409"/>
          <a:stretch>
            <a:fillRect/>
          </a:stretch>
        </p:blipFill>
        <p:spPr bwMode="auto">
          <a:xfrm>
            <a:off x="755576" y="2204864"/>
            <a:ext cx="4032448" cy="411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lga.org/ilga/static/uploads/images/2012/6/11/11185616.jpg"/>
          <p:cNvPicPr>
            <a:picLocks noChangeAspect="1" noChangeArrowheads="1"/>
          </p:cNvPicPr>
          <p:nvPr/>
        </p:nvPicPr>
        <p:blipFill>
          <a:blip r:embed="rId2" cstate="print">
            <a:lum bright="-69000" contrast="-7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DilleniaUPC" pitchFamily="18" charset="-34"/>
                <a:cs typeface="DilleniaUPC" pitchFamily="18" charset="-34"/>
              </a:rPr>
              <a:t>Or does it go beyond biology...</a:t>
            </a:r>
            <a:endParaRPr lang="en-GB" dirty="0">
              <a:solidFill>
                <a:schemeClr val="bg1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328592"/>
          </a:xfrm>
        </p:spPr>
        <p:txBody>
          <a:bodyPr>
            <a:normAutofit/>
          </a:bodyPr>
          <a:lstStyle/>
          <a:p>
            <a:r>
              <a:rPr lang="en-GB" sz="4800" u="sng" dirty="0" smtClean="0">
                <a:solidFill>
                  <a:schemeClr val="bg1"/>
                </a:solidFill>
                <a:latin typeface="DilleniaUPC" pitchFamily="18" charset="-34"/>
                <a:cs typeface="DilleniaUPC" pitchFamily="18" charset="-34"/>
              </a:rPr>
              <a:t>Psychological</a:t>
            </a:r>
          </a:p>
          <a:p>
            <a:pPr>
              <a:buNone/>
            </a:pPr>
            <a:r>
              <a:rPr lang="en-GB" sz="4800" u="sng" dirty="0" smtClean="0">
                <a:solidFill>
                  <a:schemeClr val="bg1"/>
                </a:solidFill>
                <a:latin typeface="DilleniaUPC" pitchFamily="18" charset="-34"/>
                <a:cs typeface="DilleniaUPC" pitchFamily="18" charset="-34"/>
              </a:rPr>
              <a:t>  </a:t>
            </a:r>
            <a:r>
              <a:rPr lang="en-GB" sz="4800" dirty="0" smtClean="0">
                <a:solidFill>
                  <a:schemeClr val="bg1"/>
                </a:solidFill>
                <a:latin typeface="DilleniaUPC" pitchFamily="18" charset="-34"/>
                <a:cs typeface="DilleniaUPC" pitchFamily="18" charset="-34"/>
              </a:rPr>
              <a:t>                                   </a:t>
            </a:r>
            <a:r>
              <a:rPr lang="en-GB" sz="6200" dirty="0" smtClean="0">
                <a:solidFill>
                  <a:schemeClr val="bg1"/>
                </a:solidFill>
                <a:latin typeface="DilleniaUPC" pitchFamily="18" charset="-34"/>
                <a:cs typeface="DilleniaUPC" pitchFamily="18" charset="-34"/>
              </a:rPr>
              <a:t> </a:t>
            </a:r>
          </a:p>
          <a:p>
            <a:pPr>
              <a:buNone/>
            </a:pPr>
            <a:r>
              <a:rPr lang="en-GB" sz="6200" dirty="0" smtClean="0">
                <a:solidFill>
                  <a:schemeClr val="bg1"/>
                </a:solidFill>
                <a:latin typeface="DilleniaUPC" pitchFamily="18" charset="-34"/>
                <a:cs typeface="DilleniaUPC" pitchFamily="18" charset="-34"/>
              </a:rPr>
              <a:t>                                  Trauma                            </a:t>
            </a:r>
          </a:p>
          <a:p>
            <a:pPr>
              <a:buNone/>
            </a:pPr>
            <a:r>
              <a:rPr lang="en-GB" sz="4800" dirty="0" smtClean="0">
                <a:solidFill>
                  <a:schemeClr val="bg1"/>
                </a:solidFill>
                <a:latin typeface="DilleniaUPC" pitchFamily="18" charset="-34"/>
                <a:cs typeface="DilleniaUPC" pitchFamily="18" charset="-34"/>
              </a:rPr>
              <a:t>                                           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2" descr="http://trialx.com/curetalk/wp-content/blogs.dir/7/files/2011/05/diseases/Psychological_Trauma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916832"/>
            <a:ext cx="5328592" cy="38884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lga.org/ilga/static/uploads/images/2012/6/11/11185616.jpg"/>
          <p:cNvPicPr>
            <a:picLocks noChangeAspect="1" noChangeArrowheads="1"/>
          </p:cNvPicPr>
          <p:nvPr/>
        </p:nvPicPr>
        <p:blipFill>
          <a:blip r:embed="rId2" cstate="print">
            <a:lum bright="-69000" contrast="-7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DilleniaUPC" pitchFamily="18" charset="-34"/>
                <a:cs typeface="DilleniaUPC" pitchFamily="18" charset="-34"/>
              </a:rPr>
              <a:t>What are we providing for transgendered people?</a:t>
            </a:r>
            <a:endParaRPr lang="en-GB" dirty="0">
              <a:solidFill>
                <a:schemeClr val="bg1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4400" u="sng" dirty="0" smtClean="0">
                <a:solidFill>
                  <a:schemeClr val="bg1"/>
                </a:solidFill>
                <a:latin typeface="DilleniaUPC" pitchFamily="18" charset="-34"/>
                <a:cs typeface="DilleniaUPC" pitchFamily="18" charset="-34"/>
              </a:rPr>
              <a:t>Treatment offered in the UK:</a:t>
            </a:r>
          </a:p>
          <a:p>
            <a:r>
              <a:rPr lang="en-GB" sz="4400" dirty="0" smtClean="0">
                <a:solidFill>
                  <a:schemeClr val="bg1"/>
                </a:solidFill>
                <a:latin typeface="DilleniaUPC" pitchFamily="18" charset="-34"/>
                <a:cs typeface="DilleniaUPC" pitchFamily="18" charset="-34"/>
              </a:rPr>
              <a:t>Stage 1: Psychotherapy</a:t>
            </a:r>
          </a:p>
          <a:p>
            <a:pPr>
              <a:buNone/>
            </a:pPr>
            <a:endParaRPr lang="en-GB" sz="4400" dirty="0" smtClean="0">
              <a:solidFill>
                <a:schemeClr val="bg1"/>
              </a:solidFill>
              <a:latin typeface="DilleniaUPC" pitchFamily="18" charset="-34"/>
              <a:cs typeface="DilleniaUPC" pitchFamily="18" charset="-34"/>
            </a:endParaRPr>
          </a:p>
          <a:p>
            <a:r>
              <a:rPr lang="en-GB" sz="4400" dirty="0" smtClean="0">
                <a:solidFill>
                  <a:schemeClr val="bg1"/>
                </a:solidFill>
                <a:latin typeface="DilleniaUPC" pitchFamily="18" charset="-34"/>
                <a:cs typeface="DilleniaUPC" pitchFamily="18" charset="-34"/>
              </a:rPr>
              <a:t>Stage 2: H</a:t>
            </a:r>
            <a:r>
              <a:rPr lang="en-GB" sz="4000" dirty="0" smtClean="0">
                <a:solidFill>
                  <a:schemeClr val="bg1"/>
                </a:solidFill>
                <a:latin typeface="DilleniaUPC" pitchFamily="18" charset="-34"/>
                <a:cs typeface="DilleniaUPC" pitchFamily="18" charset="-34"/>
              </a:rPr>
              <a:t>ormone therapy and ‘Real Life Experience’ </a:t>
            </a:r>
          </a:p>
          <a:p>
            <a:pPr>
              <a:buNone/>
            </a:pPr>
            <a:endParaRPr lang="en-GB" sz="4000" dirty="0" smtClean="0">
              <a:solidFill>
                <a:schemeClr val="bg1"/>
              </a:solidFill>
              <a:latin typeface="DilleniaUPC" pitchFamily="18" charset="-34"/>
              <a:cs typeface="DilleniaUPC" pitchFamily="18" charset="-34"/>
            </a:endParaRPr>
          </a:p>
          <a:p>
            <a:r>
              <a:rPr lang="en-GB" sz="4400" dirty="0" smtClean="0">
                <a:solidFill>
                  <a:schemeClr val="bg1"/>
                </a:solidFill>
                <a:latin typeface="DilleniaUPC" pitchFamily="18" charset="-34"/>
                <a:cs typeface="DilleniaUPC" pitchFamily="18" charset="-34"/>
              </a:rPr>
              <a:t>Stage 3: Gender Reassignment surgery</a:t>
            </a:r>
          </a:p>
          <a:p>
            <a:endParaRPr lang="en-GB" sz="4800" dirty="0" smtClean="0">
              <a:solidFill>
                <a:schemeClr val="bg1"/>
              </a:solidFill>
              <a:latin typeface="DilleniaUPC" pitchFamily="18" charset="-34"/>
              <a:cs typeface="DilleniaUPC" pitchFamily="18" charset="-34"/>
            </a:endParaRPr>
          </a:p>
          <a:p>
            <a:endParaRPr lang="en-GB" sz="4800" dirty="0" smtClean="0">
              <a:solidFill>
                <a:schemeClr val="bg1"/>
              </a:solidFill>
              <a:latin typeface="DilleniaUPC" pitchFamily="18" charset="-34"/>
              <a:cs typeface="DilleniaUPC" pitchFamily="18" charset="-34"/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lga.org/ilga/static/uploads/images/2012/6/11/11185616.jpg"/>
          <p:cNvPicPr>
            <a:picLocks noChangeAspect="1" noChangeArrowheads="1"/>
          </p:cNvPicPr>
          <p:nvPr/>
        </p:nvPicPr>
        <p:blipFill>
          <a:blip r:embed="rId2" cstate="print">
            <a:lum bright="-69000" contrast="-74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solidFill>
                  <a:schemeClr val="bg1"/>
                </a:solidFill>
                <a:latin typeface="DilleniaUPC" pitchFamily="18" charset="-34"/>
                <a:cs typeface="DilleniaUPC" pitchFamily="18" charset="-34"/>
              </a:rPr>
              <a:t>Is it enough?</a:t>
            </a:r>
            <a:endParaRPr lang="en-GB" sz="4800" dirty="0">
              <a:solidFill>
                <a:schemeClr val="bg1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4300" u="sng" dirty="0" smtClean="0">
                <a:solidFill>
                  <a:schemeClr val="bg1"/>
                </a:solidFill>
                <a:latin typeface="DilleniaUPC" pitchFamily="18" charset="-34"/>
                <a:cs typeface="DilleniaUPC" pitchFamily="18" charset="-34"/>
              </a:rPr>
              <a:t>Challenges that prevent treatment from being improved:</a:t>
            </a:r>
          </a:p>
          <a:p>
            <a:r>
              <a:rPr lang="en-GB" sz="4300" dirty="0" smtClean="0">
                <a:solidFill>
                  <a:schemeClr val="bg1"/>
                </a:solidFill>
                <a:latin typeface="DilleniaUPC" pitchFamily="18" charset="-34"/>
                <a:cs typeface="DilleniaUPC" pitchFamily="18" charset="-34"/>
              </a:rPr>
              <a:t>Lack of awareness </a:t>
            </a:r>
          </a:p>
          <a:p>
            <a:r>
              <a:rPr lang="en-GB" sz="4300" dirty="0" smtClean="0">
                <a:solidFill>
                  <a:schemeClr val="bg1"/>
                </a:solidFill>
                <a:latin typeface="DilleniaUPC" pitchFamily="18" charset="-34"/>
                <a:cs typeface="DilleniaUPC" pitchFamily="18" charset="-34"/>
              </a:rPr>
              <a:t>Rarity of the disorder</a:t>
            </a:r>
          </a:p>
          <a:p>
            <a:r>
              <a:rPr lang="en-GB" sz="4300" dirty="0" smtClean="0">
                <a:solidFill>
                  <a:schemeClr val="bg1"/>
                </a:solidFill>
                <a:latin typeface="DilleniaUPC" pitchFamily="18" charset="-34"/>
                <a:cs typeface="DilleniaUPC" pitchFamily="18" charset="-34"/>
              </a:rPr>
              <a:t>Increase in GID sufferers</a:t>
            </a:r>
          </a:p>
          <a:p>
            <a:r>
              <a:rPr lang="en-GB" sz="4300" dirty="0" smtClean="0">
                <a:solidFill>
                  <a:schemeClr val="bg1"/>
                </a:solidFill>
                <a:latin typeface="DilleniaUPC" pitchFamily="18" charset="-34"/>
                <a:cs typeface="DilleniaUPC" pitchFamily="18" charset="-34"/>
              </a:rPr>
              <a:t>Time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lga.org/ilga/static/uploads/images/2012/6/11/11185616.jpg"/>
          <p:cNvPicPr>
            <a:picLocks noChangeAspect="1" noChangeArrowheads="1"/>
          </p:cNvPicPr>
          <p:nvPr/>
        </p:nvPicPr>
        <p:blipFill>
          <a:blip r:embed="rId2" cstate="print">
            <a:lum bright="-69000" contrast="-7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301608" cy="1800200"/>
          </a:xfrm>
        </p:spPr>
        <p:txBody>
          <a:bodyPr>
            <a:noAutofit/>
          </a:bodyPr>
          <a:lstStyle/>
          <a:p>
            <a:r>
              <a:rPr lang="en-GB" sz="5400" dirty="0" smtClean="0">
                <a:solidFill>
                  <a:schemeClr val="bg1"/>
                </a:solidFill>
                <a:latin typeface="DilleniaUPC" pitchFamily="18" charset="-34"/>
                <a:cs typeface="DilleniaUPC" pitchFamily="18" charset="-34"/>
              </a:rPr>
              <a:t>To what extent is medical treatment being given to Gender Identity disorder sufferers?</a:t>
            </a:r>
            <a:endParaRPr lang="en-GB" sz="5400" dirty="0">
              <a:solidFill>
                <a:schemeClr val="bg1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lga.org/ilga/static/uploads/images/2012/6/11/11185616.jpg"/>
          <p:cNvPicPr>
            <a:picLocks noChangeAspect="1" noChangeArrowheads="1"/>
          </p:cNvPicPr>
          <p:nvPr/>
        </p:nvPicPr>
        <p:blipFill>
          <a:blip r:embed="rId2" cstate="print">
            <a:lum bright="-69000" contrast="-74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The highs and lows....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lga.org/ilga/static/uploads/images/2012/6/11/11185616.jpg"/>
          <p:cNvPicPr>
            <a:picLocks noChangeAspect="1" noChangeArrowheads="1"/>
          </p:cNvPicPr>
          <p:nvPr/>
        </p:nvPicPr>
        <p:blipFill>
          <a:blip r:embed="rId2" cstate="print">
            <a:lum bright="-69000" contrast="-7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Trans woman- someone who is biologically male but identifies themselves with a female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Trans man- someone who is biologically female but identifies themselves with a male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lga.org/ilga/static/uploads/images/2012/6/11/11185616.jpg"/>
          <p:cNvPicPr>
            <a:picLocks noChangeAspect="1" noChangeArrowheads="1"/>
          </p:cNvPicPr>
          <p:nvPr/>
        </p:nvPicPr>
        <p:blipFill>
          <a:blip r:embed="rId2" cstate="print">
            <a:lum bright="-69000" contrast="-7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9411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sz="6700" dirty="0" smtClean="0">
                <a:solidFill>
                  <a:schemeClr val="bg1"/>
                </a:solidFill>
                <a:latin typeface="DilleniaUPC" pitchFamily="18" charset="-34"/>
                <a:cs typeface="DilleniaUPC" pitchFamily="18" charset="-34"/>
              </a:rPr>
              <a:t>Woman</a:t>
            </a:r>
            <a:endParaRPr lang="en-GB" sz="6700" dirty="0">
              <a:solidFill>
                <a:schemeClr val="bg1"/>
              </a:solidFill>
              <a:latin typeface="DilleniaUPC" pitchFamily="18" charset="-34"/>
              <a:cs typeface="DilleniaUPC" pitchFamily="18" charset="-34"/>
            </a:endParaRPr>
          </a:p>
        </p:txBody>
      </p:sp>
      <p:pic>
        <p:nvPicPr>
          <p:cNvPr id="5" name="Picture 2" descr="http://upload.enewsworld.net/News/Contents/28557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32656"/>
            <a:ext cx="3816424" cy="50892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lga.org/ilga/static/uploads/images/2012/6/11/11185616.jpg"/>
          <p:cNvPicPr>
            <a:picLocks noChangeAspect="1" noChangeArrowheads="1"/>
          </p:cNvPicPr>
          <p:nvPr/>
        </p:nvPicPr>
        <p:blipFill>
          <a:blip r:embed="rId2" cstate="print">
            <a:lum bright="-69000" contrast="-7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013176"/>
            <a:ext cx="8229600" cy="1143000"/>
          </a:xfrm>
        </p:spPr>
        <p:txBody>
          <a:bodyPr>
            <a:normAutofit/>
          </a:bodyPr>
          <a:lstStyle/>
          <a:p>
            <a:r>
              <a:rPr lang="en-GB" sz="6600" dirty="0" smtClean="0">
                <a:solidFill>
                  <a:schemeClr val="bg1"/>
                </a:solidFill>
                <a:latin typeface="DilleniaUPC" pitchFamily="18" charset="-34"/>
                <a:cs typeface="DilleniaUPC" pitchFamily="18" charset="-34"/>
              </a:rPr>
              <a:t>Trans man</a:t>
            </a:r>
            <a:endParaRPr lang="en-GB" sz="6600" dirty="0">
              <a:solidFill>
                <a:schemeClr val="bg1"/>
              </a:solidFill>
              <a:latin typeface="DilleniaUPC" pitchFamily="18" charset="-34"/>
              <a:cs typeface="DilleniaUPC" pitchFamily="18" charset="-34"/>
            </a:endParaRPr>
          </a:p>
        </p:txBody>
      </p:sp>
      <p:pic>
        <p:nvPicPr>
          <p:cNvPr id="28674" name="Picture 2" descr="http://www.midlandszone.co.uk/UserFiles/image/SceneNews/lewis-se-summerZ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836712"/>
            <a:ext cx="6120680" cy="36724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lga.org/ilga/static/uploads/images/2012/6/11/11185616.jpg"/>
          <p:cNvPicPr>
            <a:picLocks noChangeAspect="1" noChangeArrowheads="1"/>
          </p:cNvPicPr>
          <p:nvPr/>
        </p:nvPicPr>
        <p:blipFill>
          <a:blip r:embed="rId2" cstate="print">
            <a:lum bright="-69000" contrast="-7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143000"/>
          </a:xfrm>
        </p:spPr>
        <p:txBody>
          <a:bodyPr>
            <a:norm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DilleniaUPC" pitchFamily="18" charset="-34"/>
                <a:cs typeface="DilleniaUPC" pitchFamily="18" charset="-34"/>
              </a:rPr>
              <a:t>Trans man</a:t>
            </a:r>
            <a:endParaRPr lang="en-GB" sz="6000" dirty="0">
              <a:solidFill>
                <a:schemeClr val="bg1"/>
              </a:solidFill>
              <a:latin typeface="DilleniaUPC" pitchFamily="18" charset="-34"/>
              <a:cs typeface="DilleniaUPC" pitchFamily="18" charset="-34"/>
            </a:endParaRPr>
          </a:p>
        </p:txBody>
      </p:sp>
      <p:pic>
        <p:nvPicPr>
          <p:cNvPr id="28676" name="Picture 4" descr="Balianas Buschbaumas"/>
          <p:cNvPicPr>
            <a:picLocks noChangeAspect="1" noChangeArrowheads="1"/>
          </p:cNvPicPr>
          <p:nvPr/>
        </p:nvPicPr>
        <p:blipFill>
          <a:blip r:embed="rId3" cstate="print"/>
          <a:srcRect l="14713"/>
          <a:stretch>
            <a:fillRect/>
          </a:stretch>
        </p:blipFill>
        <p:spPr bwMode="auto">
          <a:xfrm>
            <a:off x="1619672" y="836712"/>
            <a:ext cx="5688632" cy="43782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lga.org/ilga/static/uploads/images/2012/6/11/11185616.jpg"/>
          <p:cNvPicPr>
            <a:picLocks noChangeAspect="1" noChangeArrowheads="1"/>
          </p:cNvPicPr>
          <p:nvPr/>
        </p:nvPicPr>
        <p:blipFill>
          <a:blip r:embed="rId3" cstate="print">
            <a:lum bright="-69000" contrast="-7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25144"/>
            <a:ext cx="8229600" cy="1143000"/>
          </a:xfrm>
        </p:spPr>
        <p:txBody>
          <a:bodyPr>
            <a:norm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DilleniaUPC" pitchFamily="18" charset="-34"/>
                <a:cs typeface="DilleniaUPC" pitchFamily="18" charset="-34"/>
              </a:rPr>
              <a:t>Trans woman</a:t>
            </a:r>
            <a:endParaRPr lang="en-GB" sz="6000" dirty="0">
              <a:solidFill>
                <a:schemeClr val="bg1"/>
              </a:solidFill>
              <a:latin typeface="DilleniaUPC" pitchFamily="18" charset="-34"/>
              <a:cs typeface="DilleniaUPC" pitchFamily="18" charset="-34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 l="28498" t="26578" r="27781" b="30485"/>
          <a:stretch>
            <a:fillRect/>
          </a:stretch>
        </p:blipFill>
        <p:spPr bwMode="auto">
          <a:xfrm>
            <a:off x="1187624" y="692696"/>
            <a:ext cx="691195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lga.org/ilga/static/uploads/images/2012/6/11/11185616.jpg"/>
          <p:cNvPicPr>
            <a:picLocks noChangeAspect="1" noChangeArrowheads="1"/>
          </p:cNvPicPr>
          <p:nvPr/>
        </p:nvPicPr>
        <p:blipFill>
          <a:blip r:embed="rId2" cstate="print">
            <a:lum bright="-69000" contrast="-7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301608" cy="1800200"/>
          </a:xfrm>
        </p:spPr>
        <p:txBody>
          <a:bodyPr>
            <a:noAutofit/>
          </a:bodyPr>
          <a:lstStyle/>
          <a:p>
            <a:r>
              <a:rPr lang="en-GB" sz="5400" dirty="0" smtClean="0">
                <a:solidFill>
                  <a:schemeClr val="bg1"/>
                </a:solidFill>
                <a:latin typeface="DilleniaUPC" pitchFamily="18" charset="-34"/>
                <a:cs typeface="DilleniaUPC" pitchFamily="18" charset="-34"/>
              </a:rPr>
              <a:t>To what extent is medical treatment being given to Gender Identity disorder sufferers?</a:t>
            </a:r>
            <a:endParaRPr lang="en-GB" sz="5400" dirty="0">
              <a:solidFill>
                <a:schemeClr val="bg1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lga.org/ilga/static/uploads/images/2012/6/11/11185616.jpg"/>
          <p:cNvPicPr>
            <a:picLocks noChangeAspect="1" noChangeArrowheads="1"/>
          </p:cNvPicPr>
          <p:nvPr/>
        </p:nvPicPr>
        <p:blipFill>
          <a:blip r:embed="rId2" cstate="print">
            <a:lum bright="-69000" contrast="-74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solidFill>
                  <a:schemeClr val="bg1"/>
                </a:solidFill>
                <a:latin typeface="DilleniaUPC" pitchFamily="18" charset="-34"/>
                <a:cs typeface="DilleniaUPC" pitchFamily="18" charset="-34"/>
              </a:rPr>
              <a:t>What exactly is GID?.</a:t>
            </a:r>
            <a:endParaRPr lang="en-GB" sz="4800" dirty="0">
              <a:solidFill>
                <a:schemeClr val="bg1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DilleniaUPC" pitchFamily="18" charset="-34"/>
                <a:cs typeface="DilleniaUPC" pitchFamily="18" charset="-34"/>
              </a:rPr>
              <a:t>Gender Identity disorder is the formal diagnosis by psychologists and physicians for one feeling a mismatch between their anatomy and gender identity, in turn forcing them to  identify more </a:t>
            </a:r>
            <a:r>
              <a:rPr lang="en-GB" sz="4000" dirty="0" smtClean="0">
                <a:solidFill>
                  <a:schemeClr val="bg1"/>
                </a:solidFill>
                <a:latin typeface="DilleniaUPC" pitchFamily="18" charset="-34"/>
                <a:cs typeface="DilleniaUPC" pitchFamily="18" charset="-34"/>
              </a:rPr>
              <a:t>with </a:t>
            </a:r>
            <a:r>
              <a:rPr lang="en-GB" sz="4000" dirty="0">
                <a:solidFill>
                  <a:schemeClr val="bg1"/>
                </a:solidFill>
                <a:latin typeface="DilleniaUPC" pitchFamily="18" charset="-34"/>
                <a:cs typeface="DilleniaUPC" pitchFamily="18" charset="-34"/>
              </a:rPr>
              <a:t>the opposite </a:t>
            </a:r>
            <a:r>
              <a:rPr lang="en-GB" sz="4000" dirty="0" smtClean="0">
                <a:solidFill>
                  <a:schemeClr val="bg1"/>
                </a:solidFill>
                <a:latin typeface="DilleniaUPC" pitchFamily="18" charset="-34"/>
                <a:cs typeface="DilleniaUPC" pitchFamily="18" charset="-34"/>
              </a:rPr>
              <a:t>sex</a:t>
            </a:r>
          </a:p>
          <a:p>
            <a:endParaRPr lang="en-GB" sz="4400" dirty="0">
              <a:solidFill>
                <a:schemeClr val="bg1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lga.org/ilga/static/uploads/images/2012/6/11/11185616.jpg"/>
          <p:cNvPicPr>
            <a:picLocks noChangeAspect="1" noChangeArrowheads="1"/>
          </p:cNvPicPr>
          <p:nvPr/>
        </p:nvPicPr>
        <p:blipFill>
          <a:blip r:embed="rId2" cstate="print">
            <a:lum bright="-69000" contrast="-74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 smtClean="0">
                <a:solidFill>
                  <a:schemeClr val="bg1"/>
                </a:solidFill>
                <a:latin typeface="DilleniaUPC" pitchFamily="18" charset="-34"/>
                <a:cs typeface="DilleniaUPC" pitchFamily="18" charset="-34"/>
              </a:rPr>
              <a:t>Key terms</a:t>
            </a:r>
            <a:endParaRPr lang="en-GB" sz="6600" dirty="0">
              <a:solidFill>
                <a:schemeClr val="bg1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700" b="1" dirty="0" smtClean="0">
                <a:solidFill>
                  <a:schemeClr val="bg1"/>
                </a:solidFill>
                <a:latin typeface="DilleniaUPC" pitchFamily="18" charset="-34"/>
                <a:cs typeface="DilleniaUPC" pitchFamily="18" charset="-34"/>
              </a:rPr>
              <a:t>Gender Dysphoria</a:t>
            </a:r>
            <a:endParaRPr lang="en-GB" sz="3700" dirty="0" smtClean="0">
              <a:solidFill>
                <a:schemeClr val="bg1"/>
              </a:solidFill>
              <a:latin typeface="DilleniaUPC" pitchFamily="18" charset="-34"/>
              <a:cs typeface="DilleniaUPC" pitchFamily="18" charset="-34"/>
            </a:endParaRPr>
          </a:p>
          <a:p>
            <a:endParaRPr lang="en-GB" sz="3700" b="1" dirty="0" smtClean="0">
              <a:solidFill>
                <a:schemeClr val="bg1"/>
              </a:solidFill>
              <a:latin typeface="DilleniaUPC" pitchFamily="18" charset="-34"/>
              <a:cs typeface="DilleniaUPC" pitchFamily="18" charset="-34"/>
            </a:endParaRPr>
          </a:p>
          <a:p>
            <a:r>
              <a:rPr lang="en-GB" sz="3700" b="1" dirty="0" smtClean="0">
                <a:solidFill>
                  <a:schemeClr val="bg1"/>
                </a:solidFill>
                <a:latin typeface="DilleniaUPC" pitchFamily="18" charset="-34"/>
                <a:cs typeface="DilleniaUPC" pitchFamily="18" charset="-34"/>
              </a:rPr>
              <a:t>Transgendered/transsexual person</a:t>
            </a:r>
          </a:p>
          <a:p>
            <a:endParaRPr lang="en-GB" sz="3700" b="1" dirty="0" smtClean="0">
              <a:solidFill>
                <a:schemeClr val="bg1"/>
              </a:solidFill>
              <a:latin typeface="DilleniaUPC" pitchFamily="18" charset="-34"/>
              <a:cs typeface="DilleniaUPC" pitchFamily="18" charset="-34"/>
            </a:endParaRPr>
          </a:p>
          <a:p>
            <a:r>
              <a:rPr lang="en-GB" sz="3700" b="1" dirty="0" smtClean="0">
                <a:solidFill>
                  <a:schemeClr val="bg1"/>
                </a:solidFill>
                <a:latin typeface="DilleniaUPC" pitchFamily="18" charset="-34"/>
                <a:cs typeface="DilleniaUPC" pitchFamily="18" charset="-34"/>
              </a:rPr>
              <a:t>Transvestite</a:t>
            </a:r>
            <a:endParaRPr lang="en-GB" sz="3700" dirty="0" smtClean="0">
              <a:solidFill>
                <a:schemeClr val="bg1"/>
              </a:solidFill>
              <a:latin typeface="DilleniaUPC" pitchFamily="18" charset="-34"/>
              <a:cs typeface="DilleniaUPC" pitchFamily="18" charset="-34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2235</TotalTime>
  <Words>207</Words>
  <Application>Microsoft Office PowerPoint</Application>
  <PresentationFormat>On-screen Show (4:3)</PresentationFormat>
  <Paragraphs>47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Gender Identity Disorder</vt:lpstr>
      <vt:lpstr>PowerPoint Presentation</vt:lpstr>
      <vt:lpstr> Woman</vt:lpstr>
      <vt:lpstr>Trans man</vt:lpstr>
      <vt:lpstr>Trans man</vt:lpstr>
      <vt:lpstr>Trans woman</vt:lpstr>
      <vt:lpstr>To what extent is medical treatment being given to Gender Identity disorder sufferers?</vt:lpstr>
      <vt:lpstr>What exactly is GID?.</vt:lpstr>
      <vt:lpstr>Key terms</vt:lpstr>
      <vt:lpstr>So why-Biological? </vt:lpstr>
      <vt:lpstr>Or does it go beyond biology...</vt:lpstr>
      <vt:lpstr>What are we providing for transgendered people?</vt:lpstr>
      <vt:lpstr>Is it enough?</vt:lpstr>
      <vt:lpstr>To what extent is medical treatment being given to Gender Identity disorder sufferers?</vt:lpstr>
      <vt:lpstr>The highs and lows....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we really giving medical treatment to transgender?</dc:title>
  <dc:creator>charmikha</dc:creator>
  <cp:lastModifiedBy>Magna Carta School</cp:lastModifiedBy>
  <cp:revision>154</cp:revision>
  <dcterms:created xsi:type="dcterms:W3CDTF">2012-09-25T23:20:48Z</dcterms:created>
  <dcterms:modified xsi:type="dcterms:W3CDTF">2014-06-26T14:38:11Z</dcterms:modified>
</cp:coreProperties>
</file>